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6"/>
  </p:handoutMasterIdLst>
  <p:sldIdLst>
    <p:sldId id="284" r:id="rId3"/>
    <p:sldId id="296" r:id="rId4"/>
    <p:sldId id="297" r:id="rId5"/>
    <p:sldId id="298" r:id="rId6"/>
    <p:sldId id="299" r:id="rId7"/>
    <p:sldId id="300" r:id="rId8"/>
    <p:sldId id="308" r:id="rId9"/>
    <p:sldId id="261" r:id="rId10"/>
    <p:sldId id="307" r:id="rId12"/>
    <p:sldId id="310" r:id="rId13"/>
    <p:sldId id="282" r:id="rId14"/>
    <p:sldId id="259" r:id="rId15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tags" Target="../tags/tag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hyperlink" Target="https://www.speedtest.c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.ewaygogo.com/h5/100000/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hyperlink" Target="https://e.ewaygogo.com/h5/100000/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9913" y="1415802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0110" y="2616835"/>
            <a:ext cx="7540625" cy="24371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dirty="0"/>
              <a:t>适用课程：</a:t>
            </a:r>
            <a:r>
              <a:rPr lang="zh-CN" altLang="en-US" dirty="0">
                <a:sym typeface="+mn-ea"/>
              </a:rPr>
              <a:t>写作基础与应用</a:t>
            </a:r>
            <a:endParaRPr lang="zh-CN" altLang="en-US" dirty="0"/>
          </a:p>
          <a:p>
            <a:pPr indent="0" algn="l" fontAlgn="auto">
              <a:lnSpc>
                <a:spcPct val="100000"/>
              </a:lnSpc>
            </a:pPr>
            <a:r>
              <a:rPr lang="en-US" altLang="zh-CN" dirty="0"/>
              <a:t>                       </a:t>
            </a:r>
            <a:r>
              <a:rPr lang="zh-CN" altLang="en-US" dirty="0">
                <a:sym typeface="+mn-ea"/>
              </a:rPr>
              <a:t>电视片结构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关于考试：如有任何疑问请通过钉钉群或电话联系考务老师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钉钉群号：</a:t>
            </a:r>
            <a:r>
              <a:rPr lang="en-US" altLang="zh-CN" dirty="0">
                <a:sym typeface="+mn-ea"/>
              </a:rPr>
              <a:t>32800021932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联系电话：</a:t>
            </a:r>
            <a:r>
              <a:rPr lang="en-US" altLang="zh-CN" dirty="0">
                <a:sym typeface="+mn-ea"/>
              </a:rPr>
              <a:t>010-65768145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关于考试系统：如有任何系统方面的疑问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                        </a:t>
            </a:r>
            <a:r>
              <a:rPr lang="zh-CN" altLang="en-US" dirty="0"/>
              <a:t>请微信扫描下方二维码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客服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860" y="5189220"/>
            <a:ext cx="1235710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5853" r="26567"/>
          <a:stretch>
            <a:fillRect/>
          </a:stretch>
        </p:blipFill>
        <p:spPr>
          <a:xfrm>
            <a:off x="5798185" y="2093595"/>
            <a:ext cx="2576830" cy="1736725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45745" y="321310"/>
            <a:ext cx="1407160" cy="502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sz="2400" b="1" dirty="0"/>
              <a:t>开始考试</a:t>
            </a:r>
            <a:endParaRPr kumimoji="1" lang="zh-CN" altLang="en-US" sz="2400" b="1" dirty="0"/>
          </a:p>
        </p:txBody>
      </p:sp>
      <p:pic>
        <p:nvPicPr>
          <p:cNvPr id="21" name="图片 20" descr="C:\Users\wiwi_\AppData\Local\Temp\1653547680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" y="2989580"/>
            <a:ext cx="346773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29905" y="1511935"/>
            <a:ext cx="4062095" cy="191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/>
              <a:t>设备检测完成即进入人身核验环节，请按提示完成人脸验证。</a:t>
            </a:r>
            <a:r>
              <a:rPr lang="zh-CN" altLang="en-US" sz="1600" b="1" dirty="0">
                <a:solidFill>
                  <a:srgbClr val="FF0000"/>
                </a:solidFill>
              </a:rPr>
              <a:t>不要化妆、戴美瞳等</a:t>
            </a:r>
            <a:r>
              <a:rPr lang="zh-CN" altLang="en-US" sz="1600" dirty="0"/>
              <a:t>，验证时调整好光线，不要出现高曝光的情况，保证人脸清晰，核验过程中请</a:t>
            </a:r>
            <a:r>
              <a:rPr lang="zh-CN" altLang="en-US" sz="1600" b="1" dirty="0">
                <a:solidFill>
                  <a:srgbClr val="FF0000"/>
                </a:solidFill>
              </a:rPr>
              <a:t>连续眨眼</a:t>
            </a:r>
            <a:r>
              <a:rPr lang="zh-CN" altLang="en-US" sz="1600" dirty="0"/>
              <a:t>。若多次验证失败须申请“人工审核”，耐心等待审核结果。</a:t>
            </a:r>
            <a:r>
              <a:rPr lang="zh-CN" altLang="en-US" sz="1600" b="1" dirty="0">
                <a:solidFill>
                  <a:srgbClr val="FF0000"/>
                </a:solidFill>
              </a:rPr>
              <a:t>如浏览器弹出需要获取摄像头权限，请点击允许。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07" y="4961183"/>
            <a:ext cx="3135859" cy="17990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80365" y="1511935"/>
            <a:ext cx="3266440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仔细阅读诚信考试承诺书后，选中“我已阅读并同意”前的复选框点击确定，进入考前设备检测。</a:t>
            </a:r>
            <a:endParaRPr lang="zh-CN" altLang="en-US" sz="1600" dirty="0"/>
          </a:p>
        </p:txBody>
      </p:sp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8618859" y="3307852"/>
            <a:ext cx="2785077" cy="16535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3638" r="21453"/>
          <a:stretch>
            <a:fillRect/>
          </a:stretch>
        </p:blipFill>
        <p:spPr>
          <a:xfrm>
            <a:off x="4248150" y="2093595"/>
            <a:ext cx="1550035" cy="1847850"/>
          </a:xfrm>
          <a:prstGeom prst="rect">
            <a:avLst/>
          </a:prstGeom>
          <a:ln>
            <a:noFill/>
          </a:ln>
        </p:spPr>
      </p:pic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5414010" y="2538730"/>
            <a:ext cx="384175" cy="227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302250" y="2205990"/>
            <a:ext cx="820420" cy="332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>
                <a:solidFill>
                  <a:srgbClr val="FF0000"/>
                </a:solidFill>
              </a:rPr>
              <a:t>点击切换摄像头</a:t>
            </a:r>
            <a:endParaRPr lang="zh-CN" altLang="en-US" sz="10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476490" y="3075940"/>
            <a:ext cx="820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</a:rPr>
              <a:t>点击切换麦克风</a:t>
            </a:r>
            <a:endParaRPr lang="zh-CN" altLang="en-US" sz="1000" b="1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7676515" y="2847975"/>
            <a:ext cx="329565" cy="227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63245" y="956310"/>
            <a:ext cx="3082925" cy="424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阅读并签署诚心考试承诺书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393565" y="956310"/>
            <a:ext cx="3082925" cy="424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考前设备检测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321040" y="956310"/>
            <a:ext cx="3082925" cy="424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人身核验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8758" r="10656" b="4889"/>
          <a:stretch>
            <a:fillRect/>
          </a:stretch>
        </p:blipFill>
        <p:spPr>
          <a:xfrm>
            <a:off x="4682490" y="3947795"/>
            <a:ext cx="2505710" cy="1993265"/>
          </a:xfrm>
          <a:prstGeom prst="rect">
            <a:avLst/>
          </a:prstGeom>
          <a:ln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4681855" y="6057900"/>
            <a:ext cx="293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设备检测完成后点击</a:t>
            </a:r>
            <a:r>
              <a:rPr lang="en-US" altLang="zh-CN"/>
              <a:t>“</a:t>
            </a:r>
            <a:r>
              <a:rPr lang="zh-CN" altLang="en-US"/>
              <a:t>返回考试入口</a:t>
            </a:r>
            <a:r>
              <a:rPr lang="en-US" altLang="zh-CN"/>
              <a:t>”</a:t>
            </a:r>
            <a:r>
              <a:rPr lang="zh-CN" altLang="en-US"/>
              <a:t>，进行人身核验。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33168" y="203645"/>
            <a:ext cx="5554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写作题作答过程</a:t>
            </a:r>
            <a:r>
              <a:rPr kumimoji="1" lang="en-US" altLang="zh-CN" sz="2400" dirty="0"/>
              <a:t>(</a:t>
            </a:r>
            <a:r>
              <a:rPr kumimoji="1" lang="zh-CN" altLang="en-US" sz="1400" b="1" dirty="0">
                <a:solidFill>
                  <a:srgbClr val="FF0000"/>
                </a:solidFill>
              </a:rPr>
              <a:t>样例试题来自互联网，与正式考试无关</a:t>
            </a:r>
            <a:r>
              <a:rPr kumimoji="1" lang="en-US" altLang="zh-CN" sz="2400" dirty="0"/>
              <a:t>)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9" y="1435753"/>
            <a:ext cx="5820865" cy="29210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99760" y="294881"/>
            <a:ext cx="64922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正式考试时请仔细审题后作答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247" y="4921624"/>
            <a:ext cx="6775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可以直接在文本框中编辑文字作答，作答完成后点击</a:t>
            </a:r>
            <a:r>
              <a:rPr lang="en-US" altLang="zh-CN" dirty="0"/>
              <a:t>“</a:t>
            </a:r>
            <a:r>
              <a:rPr lang="zh-CN" altLang="en-US" dirty="0"/>
              <a:t>交卷</a:t>
            </a:r>
            <a:r>
              <a:rPr lang="en-US" altLang="zh-CN" dirty="0"/>
              <a:t>”</a:t>
            </a:r>
            <a:r>
              <a:rPr lang="zh-CN" altLang="en-US" dirty="0"/>
              <a:t>即可。</a:t>
            </a:r>
            <a:endParaRPr lang="zh-CN" altLang="en-US" dirty="0"/>
          </a:p>
        </p:txBody>
      </p:sp>
      <p:sp>
        <p:nvSpPr>
          <p:cNvPr id="3" name="箭头: 右 2"/>
          <p:cNvSpPr/>
          <p:nvPr/>
        </p:nvSpPr>
        <p:spPr>
          <a:xfrm rot="17253044">
            <a:off x="1919616" y="4002505"/>
            <a:ext cx="1389529" cy="394447"/>
          </a:xfrm>
          <a:prstGeom prst="rightArrow">
            <a:avLst>
              <a:gd name="adj1" fmla="val 50000"/>
              <a:gd name="adj2" fmla="val 1151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168" y="2339788"/>
            <a:ext cx="5911806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3168" y="2036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交卷</a:t>
            </a:r>
            <a:endParaRPr kumimoji="1"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032" y="1484711"/>
            <a:ext cx="659376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查看并确认所有试题附件均已上传。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点击交卷按钮。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确认答题率</a:t>
            </a:r>
            <a:r>
              <a:rPr kumimoji="1" lang="en-US" altLang="zh-CN" sz="1600" dirty="0"/>
              <a:t>=100%</a:t>
            </a:r>
            <a:r>
              <a:rPr kumimoji="1" lang="zh-CN" altLang="en-US" sz="1600" dirty="0"/>
              <a:t>，如答题率不为</a:t>
            </a:r>
            <a:r>
              <a:rPr kumimoji="1" lang="en-US" altLang="zh-CN" sz="1600" dirty="0"/>
              <a:t>100% </a:t>
            </a:r>
            <a:r>
              <a:rPr kumimoji="1" lang="zh-CN" altLang="en-US" sz="1600" dirty="0"/>
              <a:t>说明仍有试题没有作答。此时点击“返回作答”可继续答卷。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>
                <a:sym typeface="+mn-ea"/>
              </a:rPr>
              <a:t>如果点击“继续交卷”后，</a:t>
            </a:r>
            <a:r>
              <a:rPr kumimoji="1" lang="zh-CN" altLang="en-US" sz="1600" b="1" dirty="0">
                <a:solidFill>
                  <a:srgbClr val="FF0000"/>
                </a:solidFill>
                <a:sym typeface="+mn-ea"/>
              </a:rPr>
              <a:t>考试完成，答案不可修改，请慎重点击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kumimoji="1" lang="en-US" altLang="zh-CN" sz="1600" dirty="0"/>
          </a:p>
          <a:p>
            <a:endParaRPr kumimoji="1" lang="en-US" altLang="zh-CN" sz="1600" dirty="0"/>
          </a:p>
        </p:txBody>
      </p:sp>
      <p:sp>
        <p:nvSpPr>
          <p:cNvPr id="4" name="圆角矩形 3"/>
          <p:cNvSpPr/>
          <p:nvPr/>
        </p:nvSpPr>
        <p:spPr>
          <a:xfrm>
            <a:off x="542220" y="950410"/>
            <a:ext cx="168613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C:\Users\wiwi_\AppData\Local\Temp\WeChat Files\ad8eb7f1a807a75017000f9f930bb8a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0" y="3551518"/>
            <a:ext cx="4046855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8fb1c11867d50a87e4d6352cc74fc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85" y="1484711"/>
            <a:ext cx="3516406" cy="362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33070" y="1193165"/>
            <a:ext cx="1332230" cy="10991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b="1" dirty="0"/>
              <a:t>设备要求：</a:t>
            </a:r>
            <a:endParaRPr kumimoji="1" lang="zh-CN" altLang="en-US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766570" y="1193165"/>
            <a:ext cx="9662160" cy="5808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1</a:t>
            </a:r>
            <a:r>
              <a:rPr lang="zh-CN" altLang="zh-CN" b="1" dirty="0">
                <a:sym typeface="+mn-ea"/>
              </a:rPr>
              <a:t>台笔记本或台式电脑</a:t>
            </a:r>
            <a:r>
              <a:rPr lang="zh-CN" altLang="en-US" b="1" dirty="0">
                <a:sym typeface="+mn-ea"/>
              </a:rPr>
              <a:t>（需要配备摄像头 </a:t>
            </a:r>
            <a:r>
              <a:rPr lang="en-US" altLang="zh-CN" b="1" dirty="0">
                <a:sym typeface="+mn-ea"/>
              </a:rPr>
              <a:t>480P </a:t>
            </a:r>
            <a:r>
              <a:rPr lang="zh-CN" altLang="en-US" b="1" dirty="0">
                <a:sym typeface="+mn-ea"/>
              </a:rPr>
              <a:t>以上分辨率）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操作系统 </a:t>
            </a:r>
            <a:r>
              <a:rPr lang="en-US" altLang="zh-CN" b="1" dirty="0">
                <a:sym typeface="+mn-ea"/>
              </a:rPr>
              <a:t>Window 10 64</a:t>
            </a:r>
            <a:r>
              <a:rPr lang="zh-CN" altLang="en-US" b="1" dirty="0">
                <a:sym typeface="+mn-ea"/>
              </a:rPr>
              <a:t>位、</a:t>
            </a:r>
            <a:r>
              <a:rPr lang="en-US" altLang="zh-CN" b="1" dirty="0">
                <a:sym typeface="+mn-ea"/>
              </a:rPr>
              <a:t>Window 11 64</a:t>
            </a:r>
            <a:r>
              <a:rPr lang="zh-CN" altLang="en-US" b="1" dirty="0">
                <a:sym typeface="+mn-ea"/>
              </a:rPr>
              <a:t>位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内存 </a:t>
            </a:r>
            <a:r>
              <a:rPr lang="en-US" altLang="zh-CN" b="1" dirty="0">
                <a:sym typeface="+mn-ea"/>
              </a:rPr>
              <a:t>8G </a:t>
            </a:r>
            <a:r>
              <a:rPr lang="zh-CN" altLang="en-US" b="1" dirty="0">
                <a:sym typeface="+mn-ea"/>
              </a:rPr>
              <a:t>建议 </a:t>
            </a:r>
            <a:r>
              <a:rPr lang="en-US" altLang="zh-CN" b="1" dirty="0">
                <a:sym typeface="+mn-ea"/>
              </a:rPr>
              <a:t>16G </a:t>
            </a:r>
            <a:r>
              <a:rPr lang="zh-CN" altLang="en-US" b="1" dirty="0">
                <a:sym typeface="+mn-ea"/>
              </a:rPr>
              <a:t>以上</a:t>
            </a:r>
            <a:endParaRPr lang="en-US" altLang="zh-CN" b="1" dirty="0">
              <a:sym typeface="+mn-ea"/>
            </a:endParaRPr>
          </a:p>
          <a:p>
            <a:pPr algn="l"/>
            <a:endParaRPr lang="en-US" altLang="zh-CN" b="1" dirty="0">
              <a:sym typeface="+mn-ea"/>
            </a:endParaRPr>
          </a:p>
          <a:p>
            <a:pPr algn="l"/>
            <a:r>
              <a:rPr lang="en-US" altLang="zh-CN" b="1" dirty="0">
                <a:sym typeface="+mn-ea"/>
              </a:rPr>
              <a:t>1</a:t>
            </a:r>
            <a:r>
              <a:rPr lang="zh-CN" altLang="en-US" b="1" dirty="0">
                <a:sym typeface="+mn-ea"/>
              </a:rPr>
              <a:t>台手机 </a:t>
            </a:r>
            <a:r>
              <a:rPr lang="en-US" altLang="zh-CN" b="1" dirty="0">
                <a:sym typeface="+mn-ea"/>
              </a:rPr>
              <a:t>2</a:t>
            </a:r>
            <a:r>
              <a:rPr lang="zh-CN" altLang="en-US" b="1" dirty="0">
                <a:sym typeface="+mn-ea"/>
              </a:rPr>
              <a:t>年以内的主流型号智能手机（安卓或</a:t>
            </a:r>
            <a:r>
              <a:rPr lang="en-US" altLang="zh-CN" b="1" dirty="0">
                <a:sym typeface="+mn-ea"/>
              </a:rPr>
              <a:t>IOS</a:t>
            </a:r>
            <a:r>
              <a:rPr lang="zh-CN" altLang="en-US" b="1" dirty="0">
                <a:sym typeface="+mn-ea"/>
              </a:rPr>
              <a:t>）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需要安装并更新微信版本到最新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zh-CN" b="1" dirty="0"/>
              <a:t>若设备为</a:t>
            </a:r>
            <a:r>
              <a:rPr lang="en-US" altLang="zh-CN" b="1"/>
              <a:t>IOS</a:t>
            </a:r>
            <a:r>
              <a:rPr lang="zh-CN" altLang="zh-CN" b="1"/>
              <a:t>系统</a:t>
            </a:r>
            <a:r>
              <a:rPr lang="zh-CN" altLang="zh-CN" b="1" dirty="0"/>
              <a:t>，则</a:t>
            </a:r>
            <a:r>
              <a:rPr lang="en-US" altLang="zh-CN" b="1" dirty="0"/>
              <a:t>IOS</a:t>
            </a:r>
            <a:r>
              <a:rPr lang="zh-CN" altLang="zh-CN" b="1" dirty="0"/>
              <a:t>系统版本至少应为</a:t>
            </a:r>
            <a:r>
              <a:rPr lang="en-US" altLang="zh-CN" b="1" dirty="0"/>
              <a:t>14.6</a:t>
            </a:r>
            <a:r>
              <a:rPr lang="zh-CN" altLang="zh-CN" b="1" dirty="0"/>
              <a:t>及以上</a:t>
            </a:r>
            <a:endParaRPr lang="zh-CN" altLang="zh-CN" b="1" dirty="0"/>
          </a:p>
          <a:p>
            <a:pPr algn="l"/>
            <a:r>
              <a:rPr lang="zh-CN" altLang="zh-CN" dirty="0"/>
              <a:t>（如条件允许可配备两台手机，一台手机用于监考，另一台用于扫码上传，</a:t>
            </a:r>
            <a:endParaRPr lang="zh-CN" altLang="zh-CN" dirty="0"/>
          </a:p>
          <a:p>
            <a:pPr algn="l"/>
            <a:r>
              <a:rPr lang="zh-CN" altLang="zh-CN" dirty="0"/>
              <a:t>用于扫码上传的手机需安装微信。</a:t>
            </a:r>
            <a:r>
              <a:rPr lang="zh-CN" altLang="zh-CN" b="1" dirty="0">
                <a:solidFill>
                  <a:srgbClr val="FF0000"/>
                </a:solidFill>
              </a:rPr>
              <a:t>注意：两个手机需要登录不同的微信。</a:t>
            </a:r>
            <a:r>
              <a:rPr lang="zh-CN" altLang="zh-CN" dirty="0"/>
              <a:t>）</a:t>
            </a:r>
            <a:endParaRPr lang="zh-CN" altLang="zh-CN" b="1" dirty="0"/>
          </a:p>
          <a:p>
            <a:pPr algn="l"/>
            <a:endParaRPr lang="zh-CN" altLang="zh-CN" b="1" dirty="0"/>
          </a:p>
          <a:p>
            <a:pPr algn="l"/>
            <a:endParaRPr lang="zh-CN" altLang="zh-CN" b="1" dirty="0"/>
          </a:p>
          <a:p>
            <a:pPr algn="l"/>
            <a:endParaRPr lang="zh-CN" altLang="zh-CN" b="1" dirty="0"/>
          </a:p>
          <a:p>
            <a:pPr algn="l"/>
            <a:r>
              <a:rPr lang="zh-CN" altLang="zh-CN" b="1" dirty="0"/>
              <a:t>网络上传速度</a:t>
            </a:r>
            <a:r>
              <a:rPr lang="zh-CN" altLang="zh-CN" b="1" dirty="0">
                <a:solidFill>
                  <a:srgbClr val="FF0000"/>
                </a:solidFill>
              </a:rPr>
              <a:t>不低于</a:t>
            </a:r>
            <a:r>
              <a:rPr lang="en-US" altLang="zh-CN" b="1" dirty="0">
                <a:solidFill>
                  <a:srgbClr val="FF0000"/>
                </a:solidFill>
              </a:rPr>
              <a:t>16Mbps</a:t>
            </a:r>
            <a:r>
              <a:rPr lang="zh-CN" altLang="en-US" b="1" dirty="0"/>
              <a:t>，</a:t>
            </a:r>
            <a:r>
              <a:rPr lang="zh-CN" altLang="en-US" b="1" dirty="0">
                <a:sym typeface="+mn-ea"/>
              </a:rPr>
              <a:t>可以在 </a:t>
            </a:r>
            <a:r>
              <a:rPr lang="en-US" altLang="zh-CN" b="1" dirty="0">
                <a:sym typeface="+mn-ea"/>
                <a:hlinkClick r:id="rId1"/>
              </a:rPr>
              <a:t>https://www.speedtest.cn/</a:t>
            </a:r>
            <a:r>
              <a:rPr lang="en-US" altLang="zh-CN" b="1" dirty="0"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测试，若网络上传速度低于</a:t>
            </a:r>
            <a:r>
              <a:rPr lang="en-US" altLang="zh-CN" b="1" dirty="0">
                <a:sym typeface="+mn-ea"/>
              </a:rPr>
              <a:t>16Mbps</a:t>
            </a:r>
            <a:r>
              <a:rPr lang="zh-CN" altLang="en-US" b="1" dirty="0">
                <a:sym typeface="+mn-ea"/>
              </a:rPr>
              <a:t>将影响答题。</a:t>
            </a:r>
            <a:endParaRPr lang="en-US" altLang="zh-CN" b="1" dirty="0">
              <a:sym typeface="+mn-ea"/>
            </a:endParaRPr>
          </a:p>
          <a:p>
            <a:pPr algn="l"/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考试过程中不要开启 </a:t>
            </a:r>
            <a:r>
              <a:rPr lang="en-US" altLang="zh-CN" b="1" dirty="0">
                <a:sym typeface="+mn-ea"/>
              </a:rPr>
              <a:t>VPN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>
                <a:sym typeface="+mn-ea"/>
              </a:rPr>
              <a:t>V2ray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 err="1"/>
              <a:t>Shadowsocks</a:t>
            </a:r>
            <a:r>
              <a:rPr lang="zh-CN" altLang="en-US" b="1" dirty="0"/>
              <a:t> 类的网络相关软件</a:t>
            </a:r>
            <a:endParaRPr lang="en-US" altLang="zh-CN" b="1" dirty="0">
              <a:sym typeface="+mn-ea"/>
            </a:endParaRPr>
          </a:p>
          <a:p>
            <a:pPr algn="l"/>
            <a:endParaRPr lang="en-US" altLang="zh-CN" b="1" dirty="0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34340" y="4458335"/>
            <a:ext cx="1332230" cy="95377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kumimoji="1" lang="zh-CN" altLang="en-US" b="1" dirty="0"/>
              <a:t>网络要求：</a:t>
            </a:r>
            <a:endParaRPr kumimoji="1"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91800" cy="6397625"/>
          </a:xfrm>
        </p:spPr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线上考试考场规则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一、考生须在开考前</a:t>
            </a:r>
            <a:r>
              <a:rPr kumimoji="0" lang="en-US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5</a:t>
            </a: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分钟凭本人有效登录账号进入指定考试平台。人脸核身未通过的考生，需要申请人工审核（申请人工审核时请按提示上传身份证照片）。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二、考试空间（考场）应选择独立安静、封闭的室内。若专业无特殊要求，每个考场仅限一名考生。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三、考试开始后，系统将自动计时，迟到的考生时间不顺延</a:t>
            </a:r>
            <a:r>
              <a:rPr kumimoji="0" 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，考试倒计时结束系统将自动收卷（自动收卷也会保留已作答内容）。</a:t>
            </a:r>
            <a:endParaRPr kumimoji="0" 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四、考试期间，考生考试设备的摄像头和麦克风功能需全部打开，系统会录制考试全过程，考生和试卷均在视频监控范围内。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五、考试系统不得人为中断，除考生外周边不得有其他人员和声音出现，否则视为作弊。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六、考试过程中严禁考生查阅任何文字资料和使用与考试无关的物品，严禁考生在考试设备中打开除考试系统外的其他网页、软件或应用，否则视为作弊。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七、考试过程中禁止考生另行录音、录像、录屏、拍照、截屏和锁屏等，禁止将相关信息泄露或公布，否则按违规处理。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八、考试环境需保持安静，考生不得随意走动或中途离开，不得做与考试无关的行为，自觉遵守考试纪律。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九、考试期间遇到问题，考生可按规定通过微信联系平台技术人员（微信扫描首页二维码），提问内容不得涉及考题。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十、对违反考场规则的考生，按照《中国传媒大学高等教育自学考试考生违纪处理规定》处理。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55613" y="269875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设备检查及准备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7171" name="矩形 26"/>
          <p:cNvSpPr/>
          <p:nvPr/>
        </p:nvSpPr>
        <p:spPr>
          <a:xfrm>
            <a:off x="333375" y="711200"/>
            <a:ext cx="111585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  <a:buFontTx/>
              <a:buAutoNum type="circleNumDbPlain"/>
            </a:pPr>
            <a:r>
              <a:rPr lang="zh-CN" altLang="en-US" sz="1800" dirty="0"/>
              <a:t>请提前检查设置，依次点击“开始”菜单-设置-隐私「摄像头、麦克风」</a:t>
            </a:r>
            <a:r>
              <a:rPr lang="zh-CN" altLang="en-US" sz="1800" b="1" dirty="0"/>
              <a:t>，</a:t>
            </a:r>
            <a:r>
              <a:rPr lang="zh-CN" altLang="en-US" sz="1800" b="1" dirty="0">
                <a:solidFill>
                  <a:srgbClr val="FF0000"/>
                </a:solidFill>
              </a:rPr>
              <a:t>将所有选项全部打开。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7172" name="图片 27" descr="E:/Desktop/23.png23"/>
          <p:cNvPicPr>
            <a:picLocks noChangeAspect="1"/>
          </p:cNvPicPr>
          <p:nvPr/>
        </p:nvPicPr>
        <p:blipFill>
          <a:blip r:embed="rId1"/>
          <a:srcRect t="356" b="356"/>
          <a:stretch>
            <a:fillRect/>
          </a:stretch>
        </p:blipFill>
        <p:spPr>
          <a:xfrm>
            <a:off x="312738" y="1347788"/>
            <a:ext cx="320675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28" descr="E:/Desktop/21.png21"/>
          <p:cNvPicPr>
            <a:picLocks noChangeAspect="1"/>
          </p:cNvPicPr>
          <p:nvPr/>
        </p:nvPicPr>
        <p:blipFill>
          <a:blip r:embed="rId2"/>
          <a:srcRect l="562" r="562"/>
          <a:stretch>
            <a:fillRect/>
          </a:stretch>
        </p:blipFill>
        <p:spPr>
          <a:xfrm>
            <a:off x="4030663" y="1395413"/>
            <a:ext cx="3021012" cy="183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29" descr="E:/Desktop/22.png22"/>
          <p:cNvPicPr>
            <a:picLocks noChangeAspect="1"/>
          </p:cNvPicPr>
          <p:nvPr/>
        </p:nvPicPr>
        <p:blipFill>
          <a:blip r:embed="rId3"/>
          <a:srcRect t="3108" b="3108"/>
          <a:stretch>
            <a:fillRect/>
          </a:stretch>
        </p:blipFill>
        <p:spPr>
          <a:xfrm>
            <a:off x="7562850" y="1023938"/>
            <a:ext cx="4408488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文本框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2933" y="2208233"/>
            <a:ext cx="1026561" cy="7386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7065" y="2163329"/>
            <a:ext cx="840295" cy="8309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7" name="矩形 1"/>
          <p:cNvSpPr/>
          <p:nvPr/>
        </p:nvSpPr>
        <p:spPr>
          <a:xfrm>
            <a:off x="333375" y="4075113"/>
            <a:ext cx="11452225" cy="2306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b="1" dirty="0">
                <a:solidFill>
                  <a:srgbClr val="FF0000"/>
                </a:solidFill>
              </a:rPr>
              <a:t>注：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/>
              <a:t>1.部分新推出的笔记本电脑或者一体机的</a:t>
            </a:r>
            <a:r>
              <a:rPr lang="zh-CN" altLang="en-US" sz="1800" b="1" dirty="0">
                <a:solidFill>
                  <a:srgbClr val="FF0000"/>
                </a:solidFill>
              </a:rPr>
              <a:t>摄像头在屏幕上边沿</a:t>
            </a:r>
            <a:r>
              <a:rPr lang="zh-CN" altLang="en-US" sz="1800" dirty="0"/>
              <a:t>(即摄像头上沿预留有摄像头手动开关挡板)，请先检查是否该挡板遮盖了摄像头。可按链接内步骤进行操作：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/>
              <a:t>https://robotrs.lenovo.com.cn/ZmptY2NtYW5hZ2Vy/p4data/Rdata/Rfiles/aiocameraoff.html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en-US" altLang="zh-CN" sz="1800" dirty="0"/>
              <a:t>2.</a:t>
            </a:r>
            <a:r>
              <a:rPr lang="zh-CN" altLang="en-US" sz="1800" dirty="0"/>
              <a:t>大部分笔记本电脑可以直接按快捷键开启，快捷键一般为</a:t>
            </a:r>
            <a:r>
              <a:rPr lang="zh-CN" altLang="en-US" sz="1800" b="1" dirty="0">
                <a:solidFill>
                  <a:srgbClr val="FF0000"/>
                </a:solidFill>
              </a:rPr>
              <a:t>F9、F8、F4或Esc</a:t>
            </a:r>
            <a:r>
              <a:rPr lang="zh-CN" altLang="en-US" sz="1800" dirty="0"/>
              <a:t>等键，按键上通常标识有一个划斜线的照相机图标(若直接按下快捷键不能生效，可尝试通过</a:t>
            </a:r>
            <a:r>
              <a:rPr lang="zh-CN" altLang="en-US" sz="1800" b="1" dirty="0">
                <a:solidFill>
                  <a:srgbClr val="FF0000"/>
                </a:solidFill>
              </a:rPr>
              <a:t>“Fn”</a:t>
            </a:r>
            <a:r>
              <a:rPr lang="zh-CN" altLang="en-US" sz="1800" dirty="0"/>
              <a:t>键配合使用测试)。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/>
              <a:t>3.部分商用电脑还可通过</a:t>
            </a:r>
            <a:r>
              <a:rPr lang="zh-CN" altLang="en-US" sz="1800" b="1" dirty="0">
                <a:solidFill>
                  <a:srgbClr val="FF0000"/>
                </a:solidFill>
              </a:rPr>
              <a:t>BIOS</a:t>
            </a:r>
            <a:r>
              <a:rPr lang="zh-CN" altLang="en-US" sz="1800" dirty="0"/>
              <a:t>开关摄像头，</a:t>
            </a:r>
            <a:r>
              <a:rPr lang="zh-CN" altLang="en-US" sz="1800" dirty="0">
                <a:sym typeface="+mn-ea"/>
              </a:rPr>
              <a:t>可按链接内步骤进行操作：</a:t>
            </a:r>
            <a:endParaRPr lang="zh-CN" altLang="en-US" sz="1800" dirty="0">
              <a:sym typeface="+mn-ea"/>
            </a:endParaRP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>
                <a:sym typeface="+mn-ea"/>
              </a:rPr>
              <a:t>https://robotrs.lenovo.com.cn/ZmptY2NtYW5hZ2Vy/p4data/Rdata/Rfiles/bioscamera.html</a:t>
            </a:r>
            <a:endParaRPr lang="zh-CN" altLang="en-US" sz="1800" dirty="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55613" y="269875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设备检查及准备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8195" name="矩形 10"/>
          <p:cNvSpPr/>
          <p:nvPr/>
        </p:nvSpPr>
        <p:spPr>
          <a:xfrm>
            <a:off x="311150" y="757555"/>
            <a:ext cx="10874375" cy="1092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buFontTx/>
              <a:buAutoNum type="circleNumDbPlain" startAt="2"/>
            </a:pPr>
            <a:r>
              <a:rPr lang="zh-CN" altLang="zh-CN" sz="1800" dirty="0"/>
              <a:t>首次使用系统时，浏览器会弹出摄像头权限申请</a:t>
            </a:r>
            <a:r>
              <a:rPr lang="zh-CN" altLang="en-US" sz="1800" dirty="0"/>
              <a:t>、麦克风权限申请，</a:t>
            </a:r>
            <a:r>
              <a:rPr lang="zh-CN" altLang="zh-CN" sz="1800" b="1" dirty="0">
                <a:solidFill>
                  <a:srgbClr val="FF0000"/>
                </a:solidFill>
              </a:rPr>
              <a:t>此时务必选择允许，否则将不能进行考试</a:t>
            </a:r>
            <a:r>
              <a:rPr lang="zh-CN" altLang="en-US" sz="1800" b="1" dirty="0">
                <a:solidFill>
                  <a:srgbClr val="FF0000"/>
                </a:solidFill>
              </a:rPr>
              <a:t>！</a:t>
            </a:r>
            <a:endParaRPr lang="zh-CN" altLang="en-US" sz="1800" b="1" dirty="0">
              <a:solidFill>
                <a:srgbClr val="FF0000"/>
              </a:solidFill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buFontTx/>
              <a:buAutoNum type="circleNumDbPlain" startAt="2"/>
            </a:pPr>
            <a:r>
              <a:rPr lang="zh-CN" altLang="zh-CN" sz="1800" dirty="0">
                <a:sym typeface="+mn-ea"/>
              </a:rPr>
              <a:t>确保监考手机的摄像头与麦克风均可正常使用，</a:t>
            </a:r>
            <a:r>
              <a:rPr lang="zh-CN" altLang="zh-CN" sz="1800" b="1" dirty="0">
                <a:solidFill>
                  <a:srgbClr val="FF0000"/>
                </a:solidFill>
                <a:sym typeface="+mn-ea"/>
              </a:rPr>
              <a:t>手机的音量需调至最大</a:t>
            </a:r>
            <a:r>
              <a:rPr lang="zh-CN" altLang="zh-CN" sz="1800" dirty="0">
                <a:sym typeface="+mn-ea"/>
              </a:rPr>
              <a:t>。</a:t>
            </a:r>
            <a:endParaRPr lang="zh-CN" altLang="zh-CN" sz="1800" b="1" dirty="0">
              <a:solidFill>
                <a:srgbClr val="FF0000"/>
              </a:solidFill>
            </a:endParaRPr>
          </a:p>
        </p:txBody>
      </p:sp>
      <p:pic>
        <p:nvPicPr>
          <p:cNvPr id="8196" name="图片 11"/>
          <p:cNvPicPr>
            <a:picLocks noChangeAspect="1"/>
          </p:cNvPicPr>
          <p:nvPr/>
        </p:nvPicPr>
        <p:blipFill>
          <a:blip r:embed="rId1"/>
          <a:srcRect t="2238" r="7620"/>
          <a:stretch>
            <a:fillRect/>
          </a:stretch>
        </p:blipFill>
        <p:spPr>
          <a:xfrm>
            <a:off x="2365375" y="2469198"/>
            <a:ext cx="3225800" cy="247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13" descr="C:\Users\wiwi_\AppData\Local\Temp\WeChat Files\ead9ef710209d1004900ec023bd9e7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10" y="2884488"/>
            <a:ext cx="3281363" cy="108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4963" y="293688"/>
            <a:ext cx="11522075" cy="6107113"/>
          </a:xfrm>
          <a:prstGeom prst="rect">
            <a:avLst/>
          </a:prstGeom>
          <a:noFill/>
        </p:spPr>
        <p:txBody>
          <a:bodyPr/>
          <a:lstStyle/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1.考前准备注意事项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电脑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台（笔记本需要保持电量充足或连接电源），手机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台（电量充足，条件允许可准备两台），手机支架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个。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电脑须提前安装最新版谷歌浏览器，使用谷歌浏览器进入答题页面：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  <a:hlinkClick r:id="rId1" action="ppaction://hlinkfile"/>
              </a:rPr>
              <a:t>https://e.ewaygogo.com/h5/100000/ </a:t>
            </a:r>
            <a:r>
              <a:rPr lang="zh-CN" altLang="en-US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。</a:t>
            </a:r>
            <a:endParaRPr lang="en-US" altLang="zh-CN" b="1" noProof="0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为保证考试过程不受干扰，建议考生光线充足、安静且背景单一的考试环境，否则将影响人脸信息识别进而影响考试。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务必检查网络信号，提前测试网络带宽，建议使用稳定的Wi-Fi或者4G/5G网络，确保考试全程网络环境正常，避免出现断网情况。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考前须退出、关闭电脑上除浏览器以外的其他应用程序，尤其是</a:t>
            </a: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微信、QQ、录屏、音乐、视频、在线课堂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等可能使用摄像头或可能导致违纪的应用程序。 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不要开启 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VPN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V2ray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lang="en-US" altLang="zh-CN" kern="1200" cap="none" spc="0" normalizeH="0" baseline="0" noProof="0" dirty="0" err="1">
                <a:latin typeface="+mn-ea"/>
                <a:ea typeface="+mn-ea"/>
                <a:cs typeface="+mn-ea"/>
              </a:rPr>
              <a:t>Shadowsocks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类的网络软件。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2.考试中注意事项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进入考试页面，如果遇到考试操作点击无反应的，可以</a:t>
            </a:r>
            <a:r>
              <a:rPr kumimoji="0" lang="zh-CN" kern="1200" cap="none" spc="0" normalizeH="0" baseline="0" noProof="0" dirty="0">
                <a:latin typeface="+mn-ea"/>
                <a:ea typeface="+mn-ea"/>
                <a:cs typeface="+mn-ea"/>
              </a:rPr>
              <a:t>点击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刷新。如依然无法点击，可重启客户端或重启电脑。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考试中请全程保持电脑摄像头开启，系统将全程录制视频，系统侦测到异常将可能产生考试违纪记录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。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如遇到网络异常等提示，需要及时检查并恢复网络环境。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考生不得截屏、录屏、投屏、锁屏、缩屏，否则可能导致考试异常终止。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考试时不要使用其他电脑登录正在考试的账号，否则可能会导致考试异常终止。 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3.考试结束后注意事项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需要确认题目作答率为</a:t>
            </a:r>
            <a:r>
              <a:rPr kumimoji="0" lang="en-US" altLang="zh-CN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100%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再点击交卷。</a:t>
            </a:r>
            <a:endParaRPr kumimoji="0" lang="en-US" altLang="zh-CN" b="1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/>
          <p:nvPr/>
        </p:nvSpPr>
        <p:spPr>
          <a:xfrm>
            <a:off x="359486" y="300811"/>
            <a:ext cx="1236980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9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考前准</a:t>
            </a:r>
            <a:r>
              <a:rPr sz="2300" spc="6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</a:t>
            </a:r>
            <a:endParaRPr lang="en-US" altLang="en-US" sz="2300" dirty="0"/>
          </a:p>
        </p:txBody>
      </p:sp>
      <p:sp>
        <p:nvSpPr>
          <p:cNvPr id="5" name="文本框 4"/>
          <p:cNvSpPr txBox="1"/>
          <p:nvPr/>
        </p:nvSpPr>
        <p:spPr>
          <a:xfrm>
            <a:off x="534035" y="1513205"/>
            <a:ext cx="10553065" cy="1306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主机位为电脑，</a:t>
            </a:r>
            <a:r>
              <a:rPr lang="zh-CN" altLang="en-US"/>
              <a:t>放置在考生正前方，主机位从考生正前方拍摄，</a:t>
            </a:r>
            <a:r>
              <a:rPr lang="zh-CN" altLang="en-US" b="1">
                <a:solidFill>
                  <a:srgbClr val="FF0000"/>
                </a:solidFill>
              </a:rPr>
              <a:t>副机位为手机，</a:t>
            </a:r>
            <a:r>
              <a:rPr lang="zh-CN" altLang="en-US"/>
              <a:t>手机应置于考生座位</a:t>
            </a:r>
            <a:r>
              <a:rPr lang="zh-CN" altLang="en-US" b="1"/>
              <a:t>侧后方约</a:t>
            </a:r>
            <a:r>
              <a:rPr lang="en-US" altLang="zh-CN" b="1"/>
              <a:t>45</a:t>
            </a:r>
            <a:r>
              <a:rPr lang="zh-CN" altLang="en-US" b="1"/>
              <a:t>度</a:t>
            </a:r>
            <a:r>
              <a:rPr lang="zh-CN" altLang="en-US"/>
              <a:t>左右（横屏与竖屏皆可），并高于电脑桌面高度</a:t>
            </a:r>
            <a:r>
              <a:rPr lang="zh-CN" altLang="en-US" b="1"/>
              <a:t>20</a:t>
            </a:r>
            <a:r>
              <a:rPr lang="en-US" altLang="zh-CN" b="1"/>
              <a:t>-</a:t>
            </a:r>
            <a:r>
              <a:rPr lang="zh-CN" altLang="en-US" b="1"/>
              <a:t>50cm</a:t>
            </a:r>
            <a:r>
              <a:rPr lang="zh-CN" altLang="en-US"/>
              <a:t>的位置，可使用手机支架进行辅助。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双机位监控设备摄像范围应覆盖</a:t>
            </a:r>
            <a:r>
              <a:rPr lang="zh-CN" altLang="en-US" b="1">
                <a:solidFill>
                  <a:srgbClr val="FF0000"/>
                </a:solidFill>
              </a:rPr>
              <a:t>考生作答环境、电脑屏幕、键盘及考生上半身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具体参考图如下：</a:t>
            </a:r>
            <a:endParaRPr lang="zh-CN" altLang="en-US"/>
          </a:p>
        </p:txBody>
      </p:sp>
      <p:pic>
        <p:nvPicPr>
          <p:cNvPr id="1331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9280" y="3370263"/>
            <a:ext cx="3103563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23865" y="3255645"/>
            <a:ext cx="3103563" cy="232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634347" y="966248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双机位监考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68864" y="28927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确认考试信息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登录考试系统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0660" y="3501455"/>
            <a:ext cx="1126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登录系统后点击“考试”即可查看到所有待参加科目列表。正式考试时，如列表中缺少考试科目，请及时联系教务老师。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2688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登录系统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660" y="1533525"/>
            <a:ext cx="5224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登录考试网址 </a:t>
            </a:r>
            <a:r>
              <a:rPr lang="en-US" altLang="zh-CN" sz="1600" dirty="0">
                <a:hlinkClick r:id="rId1" action="ppaction://hlinkfile"/>
              </a:rPr>
              <a:t>https://e.ewaygogo.com/h5/100000/</a:t>
            </a:r>
            <a:endParaRPr lang="en-US" altLang="zh-CN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12694" y="1983815"/>
            <a:ext cx="507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输入身份证号、密码登录系统（密码为身份证号后</a:t>
            </a:r>
            <a:r>
              <a:rPr lang="en-US" altLang="zh-CN" sz="1600" dirty="0"/>
              <a:t>6</a:t>
            </a:r>
            <a:r>
              <a:rPr lang="zh-CN" altLang="en-US" sz="1600" dirty="0"/>
              <a:t>位）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10" y="4312920"/>
            <a:ext cx="7078980" cy="1366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21550" y="4204335"/>
            <a:ext cx="4620260" cy="17202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80760" y="916940"/>
            <a:ext cx="3158490" cy="2366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进入考试</a:t>
            </a:r>
            <a:endParaRPr kumimoji="1"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8930" y="1676400"/>
            <a:ext cx="2454910" cy="3504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108835"/>
            <a:ext cx="4623435" cy="2013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080" y="1593215"/>
            <a:ext cx="3370580" cy="30454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147435" y="3428365"/>
            <a:ext cx="1042670" cy="1037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endParaRPr lang="zh-CN" altLang="en-US" sz="2000"/>
          </a:p>
          <a:p>
            <a:pPr algn="ctr"/>
            <a:r>
              <a:rPr lang="zh-CN" altLang="en-US">
                <a:solidFill>
                  <a:srgbClr val="FF0000"/>
                </a:solidFill>
              </a:rPr>
              <a:t>此处为二维码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08994" y="10385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点击待考试卷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682239" y="10385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微信扫描二维码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08930" y="5226050"/>
            <a:ext cx="3056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考试时此处会显示二维码，使用微信扫码即可连接。</a:t>
            </a:r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5647055" y="4346575"/>
            <a:ext cx="564515" cy="806450"/>
          </a:xfrm>
          <a:prstGeom prst="straightConnector1">
            <a:avLst/>
          </a:prstGeom>
          <a:ln w="38100">
            <a:gradFill>
              <a:gsLst>
                <a:gs pos="42000">
                  <a:srgbClr val="EC5763"/>
                </a:gs>
                <a:gs pos="0">
                  <a:srgbClr val="F28F97"/>
                </a:gs>
                <a:gs pos="100000">
                  <a:srgbClr val="E51E2E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9108699" y="10385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点击开始考试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2360" y="5045710"/>
            <a:ext cx="3016250" cy="1673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扫码完成之后会显示</a:t>
            </a:r>
            <a:r>
              <a:rPr lang="en-US" altLang="zh-CN"/>
              <a:t>“</a:t>
            </a:r>
            <a:r>
              <a:rPr lang="zh-CN" altLang="en-US"/>
              <a:t>手机摄像头已连接</a:t>
            </a:r>
            <a:r>
              <a:rPr lang="en-US" altLang="zh-CN"/>
              <a:t>”</a:t>
            </a:r>
            <a:r>
              <a:rPr lang="zh-CN" altLang="en-US"/>
              <a:t>，连接成功之后手机需放到指定位置，此时点击</a:t>
            </a:r>
            <a:r>
              <a:rPr lang="en-US" altLang="zh-CN"/>
              <a:t>“</a:t>
            </a:r>
            <a:r>
              <a:rPr lang="zh-CN" altLang="en-US"/>
              <a:t>开始考试</a:t>
            </a:r>
            <a:r>
              <a:rPr lang="en-US" altLang="zh-CN"/>
              <a:t>”</a:t>
            </a:r>
            <a:r>
              <a:rPr lang="zh-CN" altLang="en-US"/>
              <a:t>进入考试承诺书签署页面。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243.87574803149604,&quot;left&quot;:73.90267716535433,&quot;top&quot;:66.83251968503937,&quot;width&quot;:540.2973228346457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243.87574803149604,&quot;left&quot;:73.90267716535433,&quot;top&quot;:66.83251968503937,&quot;width&quot;:540.2973228346457}"/>
</p:tagLst>
</file>

<file path=ppt/tags/tag13.xml><?xml version="1.0" encoding="utf-8"?>
<p:tagLst xmlns:p="http://schemas.openxmlformats.org/presentationml/2006/main">
  <p:tag name="COMMONDATA" val="eyJoZGlkIjoiNjgxNmQ3ZTY4YTFmOGU4ZmZlNDUyNWQ5MzQzOWY2MzkifQ=="/>
  <p:tag name="KSO_WPP_MARK_KEY" val="df5ed449-3868-4d48-8b1e-6cf2b71d1090"/>
  <p:tag name="resource_record_key" val="{&quot;13&quot;:[20481688]}"/>
  <p:tag name="commondata" val="eyJoZGlkIjoiNWY4NTMyNWY5MDEyYzMwMDMxNWEwMTVmODVmMzU0MT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</p:tagLst>
</file>

<file path=ppt/tags/tag9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2964</Words>
  <Application>WPS 演示</Application>
  <PresentationFormat>宽屏</PresentationFormat>
  <Paragraphs>154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赵毅巍</dc:creator>
  <cp:lastModifiedBy>梦里梦不出梦里梦ྀི</cp:lastModifiedBy>
  <cp:revision>115</cp:revision>
  <dcterms:created xsi:type="dcterms:W3CDTF">2022-04-18T14:07:00Z</dcterms:created>
  <dcterms:modified xsi:type="dcterms:W3CDTF">2024-03-29T07:18:46Z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3C19E0A6574F4BAB8C3FECAA96ECE3C9</vt:lpwstr>
  </property>
  <property fmtid="{D5CDD505-2E9C-101B-9397-08002B2CF9AE}" pid="4" name="fileWhereFroms">
    <vt:lpwstr>PpjeLB1gRN0lwrPqMaCTkuAK4GUGFo2oO0mshH+2GPMV0l1eJU/ovEQ6u5QfdbnG3eZpf1Sm9VXkM/4hwP108DLCTGlgzjmz74oZaYni0HSL1Kex5PfDuKQOg5o6epURr+T8WztDSRw8ovH0lOFYG9wXJk1XOzqEFgRLOUpZhM1RjfK9xkyT9n+mUyVF1LFKv96CBEmGlAkcWUptn8b18zRa5tCSOrzvFuw4sITFKne/eg1JmZL9QivqxV2p9OVYDzP93V2MIW5V2UFkg9/cdS9kS60T8hmCdCqssr+RQHi/5YGQj6IDhXONRsYfQWzeElcc6WmUoxaE4f2/i+8N3i89esJtr1PjjqTsI+5/Hfrs8w7FB8lOMe4jmrrAC1asJJVhK3kQGy7ceAZWeBxfuLY3IE8ArFLD9grK838+nD5tne8ywYFEkuJySKthZaQrR9mZ/G1bNv1/sIM7XRK8L2541/EIIZWU66I2qW6j/zo=</vt:lpwstr>
  </property>
</Properties>
</file>